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59" r:id="rId4"/>
    <p:sldId id="268" r:id="rId5"/>
    <p:sldId id="267" r:id="rId6"/>
    <p:sldId id="269" r:id="rId7"/>
    <p:sldId id="270" r:id="rId8"/>
    <p:sldId id="258" r:id="rId9"/>
    <p:sldId id="262" r:id="rId10"/>
    <p:sldId id="260" r:id="rId11"/>
    <p:sldId id="261" r:id="rId12"/>
    <p:sldId id="263" r:id="rId13"/>
    <p:sldId id="264" r:id="rId14"/>
    <p:sldId id="265" r:id="rId15"/>
    <p:sldId id="266" r:id="rId16"/>
    <p:sldId id="272" r:id="rId17"/>
    <p:sldId id="257"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4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D5E128DE-8EF2-7D47-B1DB-8915EAE2C545}"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125159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5E128DE-8EF2-7D47-B1DB-8915EAE2C545}"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1765616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5E128DE-8EF2-7D47-B1DB-8915EAE2C545}"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228896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5E128DE-8EF2-7D47-B1DB-8915EAE2C545}"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3338536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D5E128DE-8EF2-7D47-B1DB-8915EAE2C545}"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404680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D5E128DE-8EF2-7D47-B1DB-8915EAE2C545}"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310083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D5E128DE-8EF2-7D47-B1DB-8915EAE2C545}" type="datetimeFigureOut">
              <a:rPr lang="en-US" smtClean="0"/>
              <a:t>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637553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D5E128DE-8EF2-7D47-B1DB-8915EAE2C545}" type="datetimeFigureOut">
              <a:rPr lang="en-US" smtClean="0"/>
              <a:t>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260280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E128DE-8EF2-7D47-B1DB-8915EAE2C545}" type="datetimeFigureOut">
              <a:rPr lang="en-US" smtClean="0"/>
              <a:t>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1529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5E128DE-8EF2-7D47-B1DB-8915EAE2C545}"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351905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5E128DE-8EF2-7D47-B1DB-8915EAE2C545}"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CF387-A312-4749-899D-51B7D0227E74}" type="slidenum">
              <a:rPr lang="en-US" smtClean="0"/>
              <a:t>‹#›</a:t>
            </a:fld>
            <a:endParaRPr lang="en-US"/>
          </a:p>
        </p:txBody>
      </p:sp>
    </p:spTree>
    <p:extLst>
      <p:ext uri="{BB962C8B-B14F-4D97-AF65-F5344CB8AC3E}">
        <p14:creationId xmlns:p14="http://schemas.microsoft.com/office/powerpoint/2010/main" val="5586124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128DE-8EF2-7D47-B1DB-8915EAE2C545}" type="datetimeFigureOut">
              <a:rPr lang="en-US" smtClean="0"/>
              <a:t>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CF387-A312-4749-899D-51B7D0227E74}" type="slidenum">
              <a:rPr lang="en-US" smtClean="0"/>
              <a:t>‹#›</a:t>
            </a:fld>
            <a:endParaRPr lang="en-US"/>
          </a:p>
        </p:txBody>
      </p:sp>
    </p:spTree>
    <p:extLst>
      <p:ext uri="{BB962C8B-B14F-4D97-AF65-F5344CB8AC3E}">
        <p14:creationId xmlns:p14="http://schemas.microsoft.com/office/powerpoint/2010/main" val="1690304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www.wholinks2me.com/" TargetMode="External"/><Relationship Id="rId4" Type="http://schemas.openxmlformats.org/officeDocument/2006/relationships/hyperlink" Target="http://www.google.com/adwords/" TargetMode="External"/><Relationship Id="rId1" Type="http://schemas.openxmlformats.org/officeDocument/2006/relationships/slideLayout" Target="../slideLayouts/slideLayout2.xml"/><Relationship Id="rId2" Type="http://schemas.openxmlformats.org/officeDocument/2006/relationships/hyperlink" Target="http://www.alexa.com/topsi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holinks2me.com/" TargetMode="External"/><Relationship Id="rId3" Type="http://schemas.openxmlformats.org/officeDocument/2006/relationships/hyperlink" Target="http://www.nytime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Search Engine Optimization (SEO) tips</a:t>
            </a:r>
            <a:endParaRPr lang="en-US" dirty="0"/>
          </a:p>
        </p:txBody>
      </p:sp>
      <p:sp>
        <p:nvSpPr>
          <p:cNvPr id="3" name="Subtitle 2"/>
          <p:cNvSpPr>
            <a:spLocks noGrp="1"/>
          </p:cNvSpPr>
          <p:nvPr>
            <p:ph type="subTitle" idx="1"/>
          </p:nvPr>
        </p:nvSpPr>
        <p:spPr/>
        <p:txBody>
          <a:bodyPr>
            <a:normAutofit/>
          </a:bodyPr>
          <a:lstStyle/>
          <a:p>
            <a:endParaRPr lang="en-US" sz="1400" dirty="0"/>
          </a:p>
        </p:txBody>
      </p:sp>
    </p:spTree>
    <p:extLst>
      <p:ext uri="{BB962C8B-B14F-4D97-AF65-F5344CB8AC3E}">
        <p14:creationId xmlns:p14="http://schemas.microsoft.com/office/powerpoint/2010/main" val="91036673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14168" cy="1143000"/>
          </a:xfrm>
        </p:spPr>
        <p:txBody>
          <a:bodyPr/>
          <a:lstStyle/>
          <a:p>
            <a:r>
              <a:rPr lang="en-US" dirty="0" smtClean="0"/>
              <a:t>Link back to yourself</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There is probably no more basic strategy for SEO than the integration of internal links into your site -- it is an easy way to boost traffic to individual </a:t>
            </a:r>
            <a:r>
              <a:rPr lang="en-US" dirty="0" smtClean="0"/>
              <a:t>pages.</a:t>
            </a:r>
            <a:endParaRPr lang="en-US" dirty="0" smtClean="0"/>
          </a:p>
          <a:p>
            <a:pPr marL="0" indent="0">
              <a:buNone/>
            </a:pPr>
            <a:endParaRPr lang="en-US" dirty="0" smtClean="0"/>
          </a:p>
          <a:p>
            <a:pPr marL="0" indent="0">
              <a:buNone/>
            </a:pPr>
            <a:r>
              <a:rPr lang="en-US" dirty="0" smtClean="0"/>
              <a:t>You should make it standard to link back to your archives frequently when creating new content. </a:t>
            </a:r>
            <a:r>
              <a:rPr lang="en-US" dirty="0" err="1" smtClean="0"/>
              <a:t>MarketingVox</a:t>
            </a:r>
            <a:r>
              <a:rPr lang="en-US" dirty="0" smtClean="0"/>
              <a:t> advises that you also make the anchor text search-engine-friendly: "The more relevant words point to a page, the more likely that page is to appear in search results when users run a query with those terms."</a:t>
            </a:r>
          </a:p>
          <a:p>
            <a:pPr marL="0" indent="0">
              <a:buNone/>
            </a:pPr>
            <a:endParaRPr lang="en-US" dirty="0" smtClean="0"/>
          </a:p>
          <a:p>
            <a:pPr marL="0" indent="0">
              <a:buNone/>
            </a:pPr>
            <a:r>
              <a:rPr lang="en-US" dirty="0" smtClean="0"/>
              <a:t>As with all other SEO approaches, be sure your links are appropriate, and be careful not to cross the line into excessive linking -- you don't want your visitors to get annoyed.</a:t>
            </a:r>
            <a:endParaRPr lang="en-US" dirty="0"/>
          </a:p>
        </p:txBody>
      </p:sp>
      <p:pic>
        <p:nvPicPr>
          <p:cNvPr id="4" name="Picture 3"/>
          <p:cNvPicPr>
            <a:picLocks noChangeAspect="1"/>
          </p:cNvPicPr>
          <p:nvPr/>
        </p:nvPicPr>
        <p:blipFill>
          <a:blip r:embed="rId2"/>
          <a:stretch>
            <a:fillRect/>
          </a:stretch>
        </p:blipFill>
        <p:spPr>
          <a:xfrm>
            <a:off x="6978315" y="133684"/>
            <a:ext cx="2018631" cy="1513973"/>
          </a:xfrm>
          <a:prstGeom prst="rect">
            <a:avLst/>
          </a:prstGeom>
        </p:spPr>
      </p:pic>
    </p:spTree>
    <p:extLst>
      <p:ext uri="{BB962C8B-B14F-4D97-AF65-F5344CB8AC3E}">
        <p14:creationId xmlns:p14="http://schemas.microsoft.com/office/powerpoint/2010/main" val="3333367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74063" cy="1143000"/>
          </a:xfrm>
        </p:spPr>
        <p:txBody>
          <a:bodyPr>
            <a:normAutofit/>
          </a:bodyPr>
          <a:lstStyle/>
          <a:p>
            <a:r>
              <a:rPr lang="en-US" dirty="0" smtClean="0"/>
              <a:t>Create a sitemap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Adding a site map -- a page listing and linking to all the other major pages on your site -- makes it easier for spiders to search your site.</a:t>
            </a:r>
          </a:p>
          <a:p>
            <a:pPr marL="0" indent="0">
              <a:buNone/>
            </a:pPr>
            <a:endParaRPr lang="en-US" dirty="0" smtClean="0"/>
          </a:p>
          <a:p>
            <a:pPr marL="0" indent="0">
              <a:buNone/>
            </a:pPr>
            <a:r>
              <a:rPr lang="en-US" dirty="0" smtClean="0"/>
              <a:t>"The fewer clicks necessary to get to a page on your website, the better," advises </a:t>
            </a:r>
            <a:r>
              <a:rPr lang="en-US" dirty="0" err="1" smtClean="0"/>
              <a:t>MarketingVox</a:t>
            </a:r>
            <a:r>
              <a:rPr lang="en-US" dirty="0" smtClean="0"/>
              <a:t>.</a:t>
            </a:r>
            <a:endParaRPr lang="en-US" dirty="0"/>
          </a:p>
        </p:txBody>
      </p:sp>
      <p:pic>
        <p:nvPicPr>
          <p:cNvPr id="4" name="Picture 3"/>
          <p:cNvPicPr>
            <a:picLocks noChangeAspect="1"/>
          </p:cNvPicPr>
          <p:nvPr/>
        </p:nvPicPr>
        <p:blipFill>
          <a:blip r:embed="rId2"/>
          <a:stretch>
            <a:fillRect/>
          </a:stretch>
        </p:blipFill>
        <p:spPr>
          <a:xfrm>
            <a:off x="7005052" y="128337"/>
            <a:ext cx="1999915" cy="1501262"/>
          </a:xfrm>
          <a:prstGeom prst="rect">
            <a:avLst/>
          </a:prstGeom>
        </p:spPr>
      </p:pic>
    </p:spTree>
    <p:extLst>
      <p:ext uri="{BB962C8B-B14F-4D97-AF65-F5344CB8AC3E}">
        <p14:creationId xmlns:p14="http://schemas.microsoft.com/office/powerpoint/2010/main" val="3907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40905" cy="1143000"/>
          </a:xfrm>
        </p:spPr>
        <p:txBody>
          <a:bodyPr>
            <a:normAutofit fontScale="90000"/>
          </a:bodyPr>
          <a:lstStyle/>
          <a:p>
            <a:r>
              <a:rPr lang="en-US" dirty="0" smtClean="0"/>
              <a:t>7. Don’t rely on Flash to get Google’s attention</a:t>
            </a:r>
            <a:endParaRPr lang="en-US" dirty="0"/>
          </a:p>
        </p:txBody>
      </p:sp>
      <p:sp>
        <p:nvSpPr>
          <p:cNvPr id="3" name="Content Placeholder 2"/>
          <p:cNvSpPr>
            <a:spLocks noGrp="1"/>
          </p:cNvSpPr>
          <p:nvPr>
            <p:ph idx="1"/>
          </p:nvPr>
        </p:nvSpPr>
        <p:spPr>
          <a:xfrm>
            <a:off x="457200" y="2032000"/>
            <a:ext cx="8229600" cy="4094163"/>
          </a:xfrm>
        </p:spPr>
        <p:txBody>
          <a:bodyPr>
            <a:normAutofit/>
          </a:bodyPr>
          <a:lstStyle/>
          <a:p>
            <a:pPr marL="0" indent="0">
              <a:buNone/>
            </a:pPr>
            <a:r>
              <a:rPr lang="en-US" dirty="0" smtClean="0"/>
              <a:t>Flash might look pretty, but it does nothing for your SEO.</a:t>
            </a:r>
          </a:p>
          <a:p>
            <a:pPr marL="0" indent="0">
              <a:buNone/>
            </a:pPr>
            <a:endParaRPr lang="en-US" dirty="0"/>
          </a:p>
          <a:p>
            <a:pPr marL="0" indent="0">
              <a:buNone/>
            </a:pPr>
            <a:r>
              <a:rPr lang="en-US" dirty="0" smtClean="0"/>
              <a:t>Search engines read text.</a:t>
            </a:r>
            <a:endParaRPr lang="en-US" dirty="0"/>
          </a:p>
        </p:txBody>
      </p:sp>
      <p:pic>
        <p:nvPicPr>
          <p:cNvPr id="6" name="Picture 5"/>
          <p:cNvPicPr>
            <a:picLocks noChangeAspect="1"/>
          </p:cNvPicPr>
          <p:nvPr/>
        </p:nvPicPr>
        <p:blipFill>
          <a:blip r:embed="rId2"/>
          <a:stretch>
            <a:fillRect/>
          </a:stretch>
        </p:blipFill>
        <p:spPr>
          <a:xfrm>
            <a:off x="7515308" y="-11112"/>
            <a:ext cx="1628691" cy="1628691"/>
          </a:xfrm>
          <a:prstGeom prst="rect">
            <a:avLst/>
          </a:prstGeom>
        </p:spPr>
      </p:pic>
    </p:spTree>
    <p:extLst>
      <p:ext uri="{BB962C8B-B14F-4D97-AF65-F5344CB8AC3E}">
        <p14:creationId xmlns:p14="http://schemas.microsoft.com/office/powerpoint/2010/main" val="23474531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87958" cy="1143000"/>
          </a:xfrm>
        </p:spPr>
        <p:txBody>
          <a:bodyPr>
            <a:normAutofit/>
          </a:bodyPr>
          <a:lstStyle/>
          <a:p>
            <a:r>
              <a:rPr lang="en-US" dirty="0" smtClean="0"/>
              <a:t>8. Image descriptions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Spiders can only search text, not text in your images -- which is why you need to make the words associated with your images as descriptive as possible.</a:t>
            </a:r>
          </a:p>
          <a:p>
            <a:pPr marL="0" indent="0">
              <a:buNone/>
            </a:pPr>
            <a:endParaRPr lang="en-US" dirty="0" smtClean="0"/>
          </a:p>
          <a:p>
            <a:pPr marL="0" indent="0">
              <a:buNone/>
            </a:pPr>
            <a:r>
              <a:rPr lang="en-US" dirty="0" smtClean="0"/>
              <a:t>Start with your image names: adding an "ALT" tag allows you to include a keyword-rich description for every image on your site. Perfect Optimization explains an easy way to do this.</a:t>
            </a:r>
          </a:p>
          <a:p>
            <a:pPr marL="0" indent="0">
              <a:buNone/>
            </a:pPr>
            <a:endParaRPr lang="en-US" dirty="0" smtClean="0"/>
          </a:p>
          <a:p>
            <a:pPr marL="0" indent="0">
              <a:buNone/>
            </a:pPr>
            <a:r>
              <a:rPr lang="en-US" dirty="0" smtClean="0"/>
              <a:t>The visible text around your images is valuable for SEO: </a:t>
            </a:r>
            <a:r>
              <a:rPr lang="en-US" dirty="0" err="1" smtClean="0"/>
              <a:t>MarketPosition</a:t>
            </a:r>
            <a:r>
              <a:rPr lang="en-US" dirty="0" smtClean="0"/>
              <a:t> suggests adding captions to all your pictures and being descriptive with the text in immediate physical proximity to your images.</a:t>
            </a:r>
            <a:endParaRPr lang="en-US" dirty="0"/>
          </a:p>
        </p:txBody>
      </p:sp>
      <p:pic>
        <p:nvPicPr>
          <p:cNvPr id="4" name="Picture 3"/>
          <p:cNvPicPr>
            <a:picLocks noChangeAspect="1"/>
          </p:cNvPicPr>
          <p:nvPr/>
        </p:nvPicPr>
        <p:blipFill>
          <a:blip r:embed="rId2"/>
          <a:stretch>
            <a:fillRect/>
          </a:stretch>
        </p:blipFill>
        <p:spPr>
          <a:xfrm>
            <a:off x="7138737" y="93579"/>
            <a:ext cx="1871578" cy="1403684"/>
          </a:xfrm>
          <a:prstGeom prst="rect">
            <a:avLst/>
          </a:prstGeom>
        </p:spPr>
      </p:pic>
    </p:spTree>
    <p:extLst>
      <p:ext uri="{BB962C8B-B14F-4D97-AF65-F5344CB8AC3E}">
        <p14:creationId xmlns:p14="http://schemas.microsoft.com/office/powerpoint/2010/main" val="7105597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54274" cy="1143000"/>
          </a:xfrm>
        </p:spPr>
        <p:txBody>
          <a:bodyPr/>
          <a:lstStyle/>
          <a:p>
            <a:r>
              <a:rPr lang="en-US" dirty="0" smtClean="0"/>
              <a:t>9. Fresh content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Your content needs to be fresh -- updating regularly and often is crucial for increasing traffic.</a:t>
            </a:r>
          </a:p>
          <a:p>
            <a:pPr marL="0" indent="0">
              <a:buNone/>
            </a:pPr>
            <a:endParaRPr lang="en-US" dirty="0" smtClean="0"/>
          </a:p>
          <a:p>
            <a:pPr marL="0" indent="0">
              <a:buNone/>
            </a:pPr>
            <a:r>
              <a:rPr lang="en-US" dirty="0" smtClean="0"/>
              <a:t>"The best sites for users, and consequently for search engines, are full of oft-updated, useful information about a given service, product, topic or discipline," </a:t>
            </a:r>
            <a:r>
              <a:rPr lang="en-US" dirty="0" err="1" smtClean="0"/>
              <a:t>MarketingVox</a:t>
            </a:r>
            <a:r>
              <a:rPr lang="en-US" dirty="0" smtClean="0"/>
              <a:t> explains.</a:t>
            </a:r>
          </a:p>
          <a:p>
            <a:pPr marL="0" indent="0">
              <a:buNone/>
            </a:pPr>
            <a:endParaRPr lang="en-US" dirty="0" smtClean="0"/>
          </a:p>
          <a:p>
            <a:pPr marL="0" indent="0">
              <a:buNone/>
            </a:pPr>
            <a:r>
              <a:rPr lang="en-US" dirty="0" smtClean="0"/>
              <a:t>One way to ensure that your site gets new content on a frequent basis is to integrate a blog. "Get the owner or CEO blogging. It’s priceless!" the Search Engine Journal suggests. An executive blog is an excellent way to reach out to your clients, create more opportunities for internal and external linking, while giving your site a more personal voice.</a:t>
            </a:r>
            <a:endParaRPr lang="en-US" dirty="0"/>
          </a:p>
        </p:txBody>
      </p:sp>
      <p:pic>
        <p:nvPicPr>
          <p:cNvPr id="4" name="Picture 3"/>
          <p:cNvPicPr>
            <a:picLocks noChangeAspect="1"/>
          </p:cNvPicPr>
          <p:nvPr/>
        </p:nvPicPr>
        <p:blipFill>
          <a:blip r:embed="rId2"/>
          <a:stretch>
            <a:fillRect/>
          </a:stretch>
        </p:blipFill>
        <p:spPr>
          <a:xfrm>
            <a:off x="7058526" y="93579"/>
            <a:ext cx="1965158" cy="1473869"/>
          </a:xfrm>
          <a:prstGeom prst="rect">
            <a:avLst/>
          </a:prstGeom>
        </p:spPr>
      </p:pic>
    </p:spTree>
    <p:extLst>
      <p:ext uri="{BB962C8B-B14F-4D97-AF65-F5344CB8AC3E}">
        <p14:creationId xmlns:p14="http://schemas.microsoft.com/office/powerpoint/2010/main" val="10635297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14695" cy="1143000"/>
          </a:xfrm>
        </p:spPr>
        <p:txBody>
          <a:bodyPr>
            <a:normAutofit fontScale="90000"/>
          </a:bodyPr>
          <a:lstStyle/>
          <a:p>
            <a:r>
              <a:rPr lang="en-US" dirty="0" smtClean="0"/>
              <a:t>10. Social media distribution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A CEO blog is just one element of social media distribution, an important SEO strategy according to SEO Consult. You should be distributing links to fresh content on your site across appropriate social networking platforms.</a:t>
            </a:r>
          </a:p>
          <a:p>
            <a:pPr marL="0" indent="0">
              <a:buNone/>
            </a:pPr>
            <a:endParaRPr lang="en-US" dirty="0" smtClean="0"/>
          </a:p>
          <a:p>
            <a:pPr marL="0" indent="0">
              <a:buNone/>
            </a:pPr>
            <a:r>
              <a:rPr lang="en-US" dirty="0" smtClean="0"/>
              <a:t>Whether displayed on your company's account, or recommended, re-tweeted, and re-distributed by someone else, this strategy exponentially </a:t>
            </a:r>
            <a:r>
              <a:rPr lang="en-US" dirty="0" err="1" smtClean="0"/>
              <a:t>muliplies</a:t>
            </a:r>
            <a:r>
              <a:rPr lang="en-US" dirty="0" smtClean="0"/>
              <a:t> the number of places where visitors will view your links.</a:t>
            </a:r>
            <a:endParaRPr lang="en-US" dirty="0"/>
          </a:p>
        </p:txBody>
      </p:sp>
      <p:pic>
        <p:nvPicPr>
          <p:cNvPr id="4" name="Picture 3"/>
          <p:cNvPicPr>
            <a:picLocks noChangeAspect="1"/>
          </p:cNvPicPr>
          <p:nvPr/>
        </p:nvPicPr>
        <p:blipFill>
          <a:blip r:embed="rId2"/>
          <a:stretch>
            <a:fillRect/>
          </a:stretch>
        </p:blipFill>
        <p:spPr>
          <a:xfrm>
            <a:off x="7071895" y="106947"/>
            <a:ext cx="1965158" cy="1473869"/>
          </a:xfrm>
          <a:prstGeom prst="rect">
            <a:avLst/>
          </a:prstGeom>
        </p:spPr>
      </p:pic>
    </p:spTree>
    <p:extLst>
      <p:ext uri="{BB962C8B-B14F-4D97-AF65-F5344CB8AC3E}">
        <p14:creationId xmlns:p14="http://schemas.microsoft.com/office/powerpoint/2010/main" val="582153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SEO Tools</a:t>
            </a:r>
            <a:endParaRPr lang="en-US" dirty="0"/>
          </a:p>
        </p:txBody>
      </p:sp>
      <p:sp>
        <p:nvSpPr>
          <p:cNvPr id="3" name="Content Placeholder 2"/>
          <p:cNvSpPr>
            <a:spLocks noGrp="1"/>
          </p:cNvSpPr>
          <p:nvPr>
            <p:ph idx="1"/>
          </p:nvPr>
        </p:nvSpPr>
        <p:spPr/>
        <p:txBody>
          <a:bodyPr/>
          <a:lstStyle/>
          <a:p>
            <a:r>
              <a:rPr lang="en-US" dirty="0" err="1" smtClean="0"/>
              <a:t>Alexa</a:t>
            </a:r>
            <a:r>
              <a:rPr lang="en-US" dirty="0" smtClean="0"/>
              <a:t> Rank and Tools</a:t>
            </a:r>
          </a:p>
          <a:p>
            <a:r>
              <a:rPr lang="en-US" dirty="0">
                <a:hlinkClick r:id="rId2"/>
              </a:rPr>
              <a:t>http://www.alexa.com/</a:t>
            </a:r>
            <a:r>
              <a:rPr lang="en-US" dirty="0" smtClean="0">
                <a:hlinkClick r:id="rId2"/>
              </a:rPr>
              <a:t>topsites</a:t>
            </a:r>
            <a:endParaRPr lang="en-US" dirty="0" smtClean="0"/>
          </a:p>
          <a:p>
            <a:r>
              <a:rPr lang="en-US" dirty="0" smtClean="0"/>
              <a:t>Inbound Links</a:t>
            </a:r>
          </a:p>
          <a:p>
            <a:r>
              <a:rPr lang="en-US" dirty="0">
                <a:hlinkClick r:id="rId3"/>
              </a:rPr>
              <a:t>http://www.wholinks2me.com/</a:t>
            </a:r>
            <a:r>
              <a:rPr lang="en-US" dirty="0"/>
              <a:t> </a:t>
            </a:r>
          </a:p>
          <a:p>
            <a:r>
              <a:rPr lang="en-US" dirty="0" smtClean="0"/>
              <a:t>Google Keywords</a:t>
            </a:r>
          </a:p>
          <a:p>
            <a:r>
              <a:rPr lang="en-US" dirty="0">
                <a:hlinkClick r:id="rId4"/>
              </a:rPr>
              <a:t>http://www.google.com/adwords</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35320328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Keyword Tools</a:t>
            </a:r>
            <a:endParaRPr lang="en-US" dirty="0"/>
          </a:p>
        </p:txBody>
      </p:sp>
      <p:pic>
        <p:nvPicPr>
          <p:cNvPr id="4" name="Content Placeholder 3"/>
          <p:cNvPicPr>
            <a:picLocks noGrp="1" noChangeAspect="1"/>
          </p:cNvPicPr>
          <p:nvPr>
            <p:ph idx="1"/>
          </p:nvPr>
        </p:nvPicPr>
        <p:blipFill rotWithShape="1">
          <a:blip r:embed="rId2"/>
          <a:srcRect l="3866" t="23495" r="20272" b="6003"/>
          <a:stretch/>
        </p:blipFill>
        <p:spPr>
          <a:xfrm>
            <a:off x="347578" y="1310105"/>
            <a:ext cx="8607735" cy="4999790"/>
          </a:xfrm>
        </p:spPr>
      </p:pic>
    </p:spTree>
    <p:extLst>
      <p:ext uri="{BB962C8B-B14F-4D97-AF65-F5344CB8AC3E}">
        <p14:creationId xmlns:p14="http://schemas.microsoft.com/office/powerpoint/2010/main" val="2090290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Backlinks Experiment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Open the site </a:t>
            </a:r>
            <a:r>
              <a:rPr lang="en-US" dirty="0" smtClean="0">
                <a:hlinkClick r:id="rId2"/>
              </a:rPr>
              <a:t>http</a:t>
            </a:r>
            <a:r>
              <a:rPr lang="en-US" dirty="0">
                <a:hlinkClick r:id="rId2"/>
              </a:rPr>
              <a:t>://www.wholinks2me.com/</a:t>
            </a:r>
            <a:r>
              <a:rPr lang="en-US" dirty="0"/>
              <a:t> </a:t>
            </a:r>
            <a:endParaRPr lang="en-US" dirty="0" smtClean="0"/>
          </a:p>
          <a:p>
            <a:r>
              <a:rPr lang="en-US" dirty="0" smtClean="0"/>
              <a:t>Enter a URL for your school.  How many backlinks does it have? _______</a:t>
            </a:r>
          </a:p>
          <a:p>
            <a:r>
              <a:rPr lang="en-US" dirty="0" smtClean="0"/>
              <a:t>Enter a URL for a well-known site such as </a:t>
            </a:r>
            <a:r>
              <a:rPr lang="en-US" dirty="0" smtClean="0">
                <a:hlinkClick r:id="rId3"/>
              </a:rPr>
              <a:t>www.nytimes.com</a:t>
            </a:r>
            <a:r>
              <a:rPr lang="en-US" dirty="0" smtClean="0"/>
              <a:t>  How many inbound links does it have? ________</a:t>
            </a:r>
          </a:p>
          <a:p>
            <a:r>
              <a:rPr lang="en-US" dirty="0" smtClean="0"/>
              <a:t>If both your school site and the NY Times published an article about “Tips for graduation”, which would show higher in Google’s search results? __________</a:t>
            </a:r>
            <a:endParaRPr lang="en-US" dirty="0"/>
          </a:p>
        </p:txBody>
      </p:sp>
    </p:spTree>
    <p:extLst>
      <p:ext uri="{BB962C8B-B14F-4D97-AF65-F5344CB8AC3E}">
        <p14:creationId xmlns:p14="http://schemas.microsoft.com/office/powerpoint/2010/main" val="4777592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Google choose search winners and losers?</a:t>
            </a:r>
            <a:endParaRPr lang="en-US" dirty="0"/>
          </a:p>
        </p:txBody>
      </p:sp>
      <p:pic>
        <p:nvPicPr>
          <p:cNvPr id="4" name="Content Placeholder 3"/>
          <p:cNvPicPr>
            <a:picLocks noGrp="1" noChangeAspect="1"/>
          </p:cNvPicPr>
          <p:nvPr>
            <p:ph idx="1"/>
          </p:nvPr>
        </p:nvPicPr>
        <p:blipFill>
          <a:blip r:embed="rId2"/>
          <a:srcRect l="-55619" r="-55619"/>
          <a:stretch>
            <a:fillRect/>
          </a:stretch>
        </p:blipFill>
        <p:spPr/>
      </p:pic>
    </p:spTree>
    <p:extLst>
      <p:ext uri="{BB962C8B-B14F-4D97-AF65-F5344CB8AC3E}">
        <p14:creationId xmlns:p14="http://schemas.microsoft.com/office/powerpoint/2010/main" val="7134981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61221" cy="1143000"/>
          </a:xfrm>
        </p:spPr>
        <p:txBody>
          <a:bodyPr>
            <a:normAutofit/>
          </a:bodyPr>
          <a:lstStyle/>
          <a:p>
            <a:r>
              <a:rPr lang="en-US" dirty="0" smtClean="0"/>
              <a:t>1. Monitor where you stand</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You won't know if your SEO efforts are working unless you monitor your search standings. Keep an eye on your page rank with tools like </a:t>
            </a:r>
            <a:r>
              <a:rPr lang="en-US" dirty="0" err="1" smtClean="0"/>
              <a:t>Alexa</a:t>
            </a:r>
            <a:r>
              <a:rPr lang="en-US" dirty="0" smtClean="0"/>
              <a:t> and the Google toolbar.</a:t>
            </a:r>
          </a:p>
          <a:p>
            <a:pPr marL="0" indent="0">
              <a:buNone/>
            </a:pPr>
            <a:endParaRPr lang="en-US" dirty="0" smtClean="0"/>
          </a:p>
          <a:p>
            <a:pPr marL="0" indent="0">
              <a:buNone/>
            </a:pPr>
            <a:r>
              <a:rPr lang="en-US" dirty="0" smtClean="0"/>
              <a:t>It's also important to check your referrer log regularly to track where your visitors are coming from and the search terms they're using to find your site.</a:t>
            </a:r>
            <a:endParaRPr lang="en-US" dirty="0"/>
          </a:p>
        </p:txBody>
      </p:sp>
      <p:pic>
        <p:nvPicPr>
          <p:cNvPr id="4" name="Picture 3"/>
          <p:cNvPicPr>
            <a:picLocks noChangeAspect="1"/>
          </p:cNvPicPr>
          <p:nvPr/>
        </p:nvPicPr>
        <p:blipFill>
          <a:blip r:embed="rId2"/>
          <a:stretch>
            <a:fillRect/>
          </a:stretch>
        </p:blipFill>
        <p:spPr>
          <a:xfrm>
            <a:off x="7018421" y="274639"/>
            <a:ext cx="1668379" cy="1251284"/>
          </a:xfrm>
          <a:prstGeom prst="rect">
            <a:avLst/>
          </a:prstGeom>
        </p:spPr>
      </p:pic>
    </p:spTree>
    <p:extLst>
      <p:ext uri="{BB962C8B-B14F-4D97-AF65-F5344CB8AC3E}">
        <p14:creationId xmlns:p14="http://schemas.microsoft.com/office/powerpoint/2010/main" val="1845901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Links from other sites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5789" y="1600199"/>
            <a:ext cx="6898106" cy="4963187"/>
          </a:xfrm>
          <a:prstGeom prst="rect">
            <a:avLst/>
          </a:prstGeom>
        </p:spPr>
      </p:pic>
    </p:spTree>
    <p:extLst>
      <p:ext uri="{BB962C8B-B14F-4D97-AF65-F5344CB8AC3E}">
        <p14:creationId xmlns:p14="http://schemas.microsoft.com/office/powerpoint/2010/main" val="8858715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Link to others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An easy way to direct more traffic to your site is by developing relationships with other sites.</a:t>
            </a:r>
          </a:p>
          <a:p>
            <a:pPr marL="0" indent="0">
              <a:buNone/>
            </a:pPr>
            <a:endParaRPr lang="en-US" dirty="0" smtClean="0"/>
          </a:p>
          <a:p>
            <a:pPr marL="0" indent="0">
              <a:buNone/>
            </a:pPr>
            <a:r>
              <a:rPr lang="en-US" dirty="0" smtClean="0"/>
              <a:t>PC World suggests that you personally ask the webmasters of well-respected sites if they'll include a link to your site on theirs. Be sure to return the favor -- then everyone wins!</a:t>
            </a:r>
          </a:p>
          <a:p>
            <a:pPr marL="0" indent="0">
              <a:buNone/>
            </a:pPr>
            <a:endParaRPr lang="en-US" dirty="0" smtClean="0"/>
          </a:p>
          <a:p>
            <a:pPr marL="0" indent="0">
              <a:buNone/>
            </a:pPr>
            <a:r>
              <a:rPr lang="en-US" dirty="0" smtClean="0"/>
              <a:t>Make certain that your partner has a good web-reputation, of course. </a:t>
            </a:r>
            <a:r>
              <a:rPr lang="en-US" dirty="0" err="1" smtClean="0"/>
              <a:t>MarketingVox</a:t>
            </a:r>
            <a:r>
              <a:rPr lang="en-US" dirty="0" smtClean="0"/>
              <a:t> warns against getting tied to a "link farm" whose bad SEO habits could bring you down.</a:t>
            </a:r>
            <a:endParaRPr lang="en-US" dirty="0"/>
          </a:p>
        </p:txBody>
      </p:sp>
      <p:pic>
        <p:nvPicPr>
          <p:cNvPr id="4" name="Picture 3"/>
          <p:cNvPicPr>
            <a:picLocks noChangeAspect="1"/>
          </p:cNvPicPr>
          <p:nvPr/>
        </p:nvPicPr>
        <p:blipFill>
          <a:blip r:embed="rId2"/>
          <a:stretch>
            <a:fillRect/>
          </a:stretch>
        </p:blipFill>
        <p:spPr>
          <a:xfrm>
            <a:off x="7192211" y="120316"/>
            <a:ext cx="1858210" cy="1393658"/>
          </a:xfrm>
          <a:prstGeom prst="rect">
            <a:avLst/>
          </a:prstGeom>
        </p:spPr>
      </p:pic>
    </p:spTree>
    <p:extLst>
      <p:ext uri="{BB962C8B-B14F-4D97-AF65-F5344CB8AC3E}">
        <p14:creationId xmlns:p14="http://schemas.microsoft.com/office/powerpoint/2010/main" val="29961384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3. Good Content</a:t>
            </a:r>
            <a:endParaRPr lang="en-US" sz="3600" dirty="0"/>
          </a:p>
        </p:txBody>
      </p:sp>
      <p:pic>
        <p:nvPicPr>
          <p:cNvPr id="5" name="Content Placeholder 4"/>
          <p:cNvPicPr>
            <a:picLocks noGrp="1" noChangeAspect="1"/>
          </p:cNvPicPr>
          <p:nvPr>
            <p:ph idx="1"/>
          </p:nvPr>
        </p:nvPicPr>
        <p:blipFill>
          <a:blip r:embed="rId2"/>
          <a:srcRect t="8839" b="8839"/>
          <a:stretch>
            <a:fillRect/>
          </a:stretch>
        </p:blipFill>
        <p:spPr/>
      </p:pic>
    </p:spTree>
    <p:extLst>
      <p:ext uri="{BB962C8B-B14F-4D97-AF65-F5344CB8AC3E}">
        <p14:creationId xmlns:p14="http://schemas.microsoft.com/office/powerpoint/2010/main" val="19878007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Choose a descriptive </a:t>
            </a:r>
            <a:r>
              <a:rPr lang="en-US" dirty="0"/>
              <a:t>p</a:t>
            </a:r>
            <a:r>
              <a:rPr lang="en-US" dirty="0" smtClean="0"/>
              <a:t>age </a:t>
            </a:r>
            <a:r>
              <a:rPr lang="en-US" dirty="0"/>
              <a:t>t</a:t>
            </a:r>
            <a:r>
              <a:rPr lang="en-US" dirty="0" smtClean="0"/>
              <a:t>itle</a:t>
            </a:r>
            <a:endParaRPr lang="en-US" dirty="0"/>
          </a:p>
        </p:txBody>
      </p:sp>
      <p:pic>
        <p:nvPicPr>
          <p:cNvPr id="4" name="Content Placeholder 3"/>
          <p:cNvPicPr>
            <a:picLocks noGrp="1" noChangeAspect="1"/>
          </p:cNvPicPr>
          <p:nvPr>
            <p:ph idx="1"/>
          </p:nvPr>
        </p:nvPicPr>
        <p:blipFill>
          <a:blip r:embed="rId2"/>
          <a:srcRect l="5451" r="5451"/>
          <a:stretch>
            <a:fillRect/>
          </a:stretch>
        </p:blipFill>
        <p:spPr/>
      </p:pic>
    </p:spTree>
    <p:extLst>
      <p:ext uri="{BB962C8B-B14F-4D97-AF65-F5344CB8AC3E}">
        <p14:creationId xmlns:p14="http://schemas.microsoft.com/office/powerpoint/2010/main" val="2644509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6347326" cy="1143000"/>
          </a:xfrm>
        </p:spPr>
        <p:txBody>
          <a:bodyPr>
            <a:normAutofit fontScale="90000"/>
          </a:bodyPr>
          <a:lstStyle/>
          <a:p>
            <a:r>
              <a:rPr lang="en-US" dirty="0" smtClean="0"/>
              <a:t>5. Include Keywords in the article</a:t>
            </a:r>
            <a:endParaRPr lang="en-US" dirty="0"/>
          </a:p>
        </p:txBody>
      </p:sp>
      <p:sp>
        <p:nvSpPr>
          <p:cNvPr id="6" name="Content Placeholder 5"/>
          <p:cNvSpPr>
            <a:spLocks noGrp="1"/>
          </p:cNvSpPr>
          <p:nvPr>
            <p:ph idx="1"/>
          </p:nvPr>
        </p:nvSpPr>
        <p:spPr>
          <a:xfrm>
            <a:off x="457200" y="1751264"/>
            <a:ext cx="8229600" cy="4374899"/>
          </a:xfrm>
        </p:spPr>
        <p:txBody>
          <a:bodyPr>
            <a:normAutofit fontScale="77500" lnSpcReduction="20000"/>
          </a:bodyPr>
          <a:lstStyle/>
          <a:p>
            <a:pPr marL="0" indent="0">
              <a:buNone/>
            </a:pPr>
            <a:r>
              <a:rPr lang="en-US" dirty="0" smtClean="0"/>
              <a:t>You should be conscious of placing appropriate keywords throughout every aspect of your site: your titles, content, URLs, and image names. Think about your keywords as search terms -- how would someone looking for information on this topic search for it?</a:t>
            </a:r>
          </a:p>
          <a:p>
            <a:pPr marL="0" indent="0">
              <a:buNone/>
            </a:pPr>
            <a:endParaRPr lang="en-US" dirty="0" smtClean="0"/>
          </a:p>
          <a:p>
            <a:pPr marL="0" indent="0">
              <a:buNone/>
            </a:pPr>
            <a:r>
              <a:rPr lang="en-US" dirty="0" smtClean="0"/>
              <a:t>The title tag and page header are the two most important spots to put keywords, PC World notes.</a:t>
            </a:r>
          </a:p>
          <a:p>
            <a:pPr marL="0" indent="0">
              <a:buNone/>
            </a:pPr>
            <a:endParaRPr lang="en-US" dirty="0" smtClean="0"/>
          </a:p>
          <a:p>
            <a:pPr marL="0" indent="0">
              <a:buNone/>
            </a:pPr>
            <a:r>
              <a:rPr lang="en-US" dirty="0" smtClean="0"/>
              <a:t>BEWARE: Putting ridiculous amounts of keywords on your site will get you labeled as a spammer, and search engine spiders are programmed to ignore sites guilty of "keyword-stuffing." Be strategic in your keyword use.</a:t>
            </a:r>
            <a:endParaRPr lang="en-US" dirty="0"/>
          </a:p>
        </p:txBody>
      </p:sp>
      <p:pic>
        <p:nvPicPr>
          <p:cNvPr id="8" name="Picture 7"/>
          <p:cNvPicPr>
            <a:picLocks noChangeAspect="1"/>
          </p:cNvPicPr>
          <p:nvPr/>
        </p:nvPicPr>
        <p:blipFill>
          <a:blip r:embed="rId2"/>
          <a:stretch>
            <a:fillRect/>
          </a:stretch>
        </p:blipFill>
        <p:spPr>
          <a:xfrm>
            <a:off x="6804526" y="106947"/>
            <a:ext cx="2192422" cy="1644317"/>
          </a:xfrm>
          <a:prstGeom prst="rect">
            <a:avLst/>
          </a:prstGeom>
        </p:spPr>
      </p:pic>
    </p:spTree>
    <p:extLst>
      <p:ext uri="{BB962C8B-B14F-4D97-AF65-F5344CB8AC3E}">
        <p14:creationId xmlns:p14="http://schemas.microsoft.com/office/powerpoint/2010/main" val="40871904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71572" cy="1143000"/>
          </a:xfrm>
        </p:spPr>
        <p:txBody>
          <a:bodyPr>
            <a:normAutofit/>
          </a:bodyPr>
          <a:lstStyle/>
          <a:p>
            <a:r>
              <a:rPr lang="en-US" dirty="0" smtClean="0"/>
              <a:t>6. Search-friendly URLs</a:t>
            </a:r>
            <a:endParaRPr lang="en-US" dirty="0"/>
          </a:p>
        </p:txBody>
      </p:sp>
      <p:sp>
        <p:nvSpPr>
          <p:cNvPr id="3" name="Content Placeholder 2"/>
          <p:cNvSpPr>
            <a:spLocks noGrp="1"/>
          </p:cNvSpPr>
          <p:nvPr>
            <p:ph idx="1"/>
          </p:nvPr>
        </p:nvSpPr>
        <p:spPr>
          <a:xfrm>
            <a:off x="457200" y="1858211"/>
            <a:ext cx="8229600" cy="4267952"/>
          </a:xfrm>
        </p:spPr>
        <p:txBody>
          <a:bodyPr>
            <a:normAutofit lnSpcReduction="10000"/>
          </a:bodyPr>
          <a:lstStyle/>
          <a:p>
            <a:pPr marL="0" indent="0">
              <a:buNone/>
            </a:pPr>
            <a:r>
              <a:rPr lang="en-US" dirty="0" smtClean="0"/>
              <a:t>Make your URLs more search-engine-friendly by naming them with clear keywords.</a:t>
            </a:r>
          </a:p>
          <a:p>
            <a:pPr marL="0" indent="0">
              <a:buNone/>
            </a:pPr>
            <a:endParaRPr lang="en-US" dirty="0"/>
          </a:p>
          <a:p>
            <a:pPr marL="0" indent="0">
              <a:buNone/>
            </a:pPr>
            <a:r>
              <a:rPr lang="en-US" dirty="0" smtClean="0"/>
              <a:t>‘</a:t>
            </a:r>
            <a:r>
              <a:rPr lang="en-US" dirty="0" err="1" smtClean="0"/>
              <a:t>www.puppyfun.co.uk</a:t>
            </a:r>
            <a:r>
              <a:rPr lang="en-US" dirty="0" smtClean="0"/>
              <a:t>/</a:t>
            </a:r>
            <a:r>
              <a:rPr lang="en-US" dirty="0" err="1" smtClean="0"/>
              <a:t>puppyhealth</a:t>
            </a:r>
            <a:r>
              <a:rPr lang="en-US" dirty="0" smtClean="0"/>
              <a:t>/vitamins’</a:t>
            </a:r>
          </a:p>
          <a:p>
            <a:pPr marL="0" indent="0">
              <a:buNone/>
            </a:pPr>
            <a:endParaRPr lang="en-US" dirty="0" smtClean="0"/>
          </a:p>
          <a:p>
            <a:pPr marL="0" indent="0">
              <a:buNone/>
            </a:pPr>
            <a:r>
              <a:rPr lang="en-US" dirty="0" smtClean="0"/>
              <a:t>Is better than</a:t>
            </a:r>
            <a:endParaRPr lang="en-US" dirty="0"/>
          </a:p>
          <a:p>
            <a:pPr marL="0" indent="0">
              <a:buNone/>
            </a:pPr>
            <a:endParaRPr lang="en-US" dirty="0" smtClean="0"/>
          </a:p>
          <a:p>
            <a:pPr marL="0" indent="0">
              <a:buNone/>
            </a:pPr>
            <a:r>
              <a:rPr lang="en-US" dirty="0" smtClean="0"/>
              <a:t>‘</a:t>
            </a:r>
            <a:r>
              <a:rPr lang="en-US" dirty="0" err="1" smtClean="0"/>
              <a:t>www.puppyfun.co.uk</a:t>
            </a:r>
            <a:r>
              <a:rPr lang="en-US" dirty="0" smtClean="0"/>
              <a:t>/11789/s201.htm’</a:t>
            </a:r>
            <a:endParaRPr lang="en-US" dirty="0"/>
          </a:p>
        </p:txBody>
      </p:sp>
      <p:pic>
        <p:nvPicPr>
          <p:cNvPr id="4" name="Picture 3"/>
          <p:cNvPicPr>
            <a:picLocks noChangeAspect="1"/>
          </p:cNvPicPr>
          <p:nvPr/>
        </p:nvPicPr>
        <p:blipFill>
          <a:blip r:embed="rId2"/>
          <a:stretch>
            <a:fillRect/>
          </a:stretch>
        </p:blipFill>
        <p:spPr>
          <a:xfrm>
            <a:off x="6728772" y="147053"/>
            <a:ext cx="2281544" cy="1711158"/>
          </a:xfrm>
          <a:prstGeom prst="rect">
            <a:avLst/>
          </a:prstGeom>
        </p:spPr>
      </p:pic>
    </p:spTree>
    <p:extLst>
      <p:ext uri="{BB962C8B-B14F-4D97-AF65-F5344CB8AC3E}">
        <p14:creationId xmlns:p14="http://schemas.microsoft.com/office/powerpoint/2010/main" val="39496120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463</TotalTime>
  <Words>995</Words>
  <Application>Microsoft Macintosh PowerPoint</Application>
  <PresentationFormat>On-screen Show (4:3)</PresentationFormat>
  <Paragraphs>72</Paragraphs>
  <Slides>18</Slides>
  <Notes>0</Notes>
  <HiddenSlides>2</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10 Search Engine Optimization (SEO) tips</vt:lpstr>
      <vt:lpstr>How does Google choose search winners and losers?</vt:lpstr>
      <vt:lpstr>1. Monitor where you stand</vt:lpstr>
      <vt:lpstr>2. Links from other sites</vt:lpstr>
      <vt:lpstr>Link to others</vt:lpstr>
      <vt:lpstr>3. Good Content</vt:lpstr>
      <vt:lpstr>4. Choose a descriptive page title</vt:lpstr>
      <vt:lpstr>5. Include Keywords in the article</vt:lpstr>
      <vt:lpstr>6. Search-friendly URLs</vt:lpstr>
      <vt:lpstr>Link back to yourself</vt:lpstr>
      <vt:lpstr>Create a sitemap</vt:lpstr>
      <vt:lpstr>7. Don’t rely on Flash to get Google’s attention</vt:lpstr>
      <vt:lpstr>8. Image descriptions</vt:lpstr>
      <vt:lpstr>9. Fresh content</vt:lpstr>
      <vt:lpstr>10. Social media distribution</vt:lpstr>
      <vt:lpstr>SEO Tools</vt:lpstr>
      <vt:lpstr>Google Keyword Tools</vt:lpstr>
      <vt:lpstr>Backlinks Experiment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 Optimization (SEO)</dc:title>
  <dc:creator>Shad David Sluiter</dc:creator>
  <cp:lastModifiedBy>Shad David Sluiter</cp:lastModifiedBy>
  <cp:revision>16</cp:revision>
  <dcterms:created xsi:type="dcterms:W3CDTF">2015-06-19T03:10:26Z</dcterms:created>
  <dcterms:modified xsi:type="dcterms:W3CDTF">2016-10-20T23:28:03Z</dcterms:modified>
</cp:coreProperties>
</file>